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93" r:id="rId1"/>
  </p:sldMasterIdLst>
  <p:notesMasterIdLst>
    <p:notesMasterId r:id="rId75"/>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259" r:id="rId25"/>
    <p:sldId id="316" r:id="rId26"/>
    <p:sldId id="265" r:id="rId27"/>
    <p:sldId id="260" r:id="rId28"/>
    <p:sldId id="279" r:id="rId29"/>
    <p:sldId id="281" r:id="rId30"/>
    <p:sldId id="284" r:id="rId31"/>
    <p:sldId id="291" r:id="rId32"/>
    <p:sldId id="292" r:id="rId33"/>
    <p:sldId id="285" r:id="rId34"/>
    <p:sldId id="286" r:id="rId35"/>
    <p:sldId id="287" r:id="rId36"/>
    <p:sldId id="296" r:id="rId37"/>
    <p:sldId id="293" r:id="rId38"/>
    <p:sldId id="317" r:id="rId39"/>
    <p:sldId id="294" r:id="rId40"/>
    <p:sldId id="298" r:id="rId41"/>
    <p:sldId id="295" r:id="rId42"/>
    <p:sldId id="301" r:id="rId43"/>
    <p:sldId id="315" r:id="rId44"/>
    <p:sldId id="261" r:id="rId45"/>
    <p:sldId id="318" r:id="rId46"/>
    <p:sldId id="302" r:id="rId47"/>
    <p:sldId id="307" r:id="rId48"/>
    <p:sldId id="290" r:id="rId49"/>
    <p:sldId id="276" r:id="rId50"/>
    <p:sldId id="324" r:id="rId51"/>
    <p:sldId id="322" r:id="rId52"/>
    <p:sldId id="303" r:id="rId53"/>
    <p:sldId id="308" r:id="rId54"/>
    <p:sldId id="299" r:id="rId55"/>
    <p:sldId id="304" r:id="rId56"/>
    <p:sldId id="309" r:id="rId57"/>
    <p:sldId id="300" r:id="rId58"/>
    <p:sldId id="329" r:id="rId59"/>
    <p:sldId id="319" r:id="rId60"/>
    <p:sldId id="306" r:id="rId61"/>
    <p:sldId id="320" r:id="rId62"/>
    <p:sldId id="305" r:id="rId63"/>
    <p:sldId id="310" r:id="rId64"/>
    <p:sldId id="297" r:id="rId65"/>
    <p:sldId id="288" r:id="rId66"/>
    <p:sldId id="311" r:id="rId67"/>
    <p:sldId id="312" r:id="rId68"/>
    <p:sldId id="313" r:id="rId69"/>
    <p:sldId id="314" r:id="rId70"/>
    <p:sldId id="323" r:id="rId71"/>
    <p:sldId id="277" r:id="rId72"/>
    <p:sldId id="338" r:id="rId73"/>
    <p:sldId id="267" r:id="rId74"/>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1" autoAdjust="0"/>
    <p:restoredTop sz="89964" autoAdjust="0"/>
  </p:normalViewPr>
  <p:slideViewPr>
    <p:cSldViewPr snapToGrid="0" snapToObjects="1">
      <p:cViewPr varScale="1">
        <p:scale>
          <a:sx n="133" d="100"/>
          <a:sy n="133" d="100"/>
        </p:scale>
        <p:origin x="-1936" y="-104"/>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6/21/17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p14="http://schemas.microsoft.com/office/powerpoint/2010/main"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26</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31</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32</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p14="http://schemas.microsoft.com/office/powerpoint/2010/main"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34</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extLst>
      <p:ext uri="{BB962C8B-B14F-4D97-AF65-F5344CB8AC3E}">
        <p14:creationId xmlns:p14="http://schemas.microsoft.com/office/powerpoint/2010/main" val="742647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extLst>
      <p:ext uri="{BB962C8B-B14F-4D97-AF65-F5344CB8AC3E}">
        <p14:creationId xmlns:p14="http://schemas.microsoft.com/office/powerpoint/2010/main" val="1304840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42</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43</a:t>
            </a:fld>
            <a:endParaRPr lang="en-US" dirty="0"/>
          </a:p>
        </p:txBody>
      </p:sp>
    </p:spTree>
    <p:extLst>
      <p:ext uri="{BB962C8B-B14F-4D97-AF65-F5344CB8AC3E}">
        <p14:creationId xmlns:p14="http://schemas.microsoft.com/office/powerpoint/2010/main" val="3534721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45</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47</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48</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p14="http://schemas.microsoft.com/office/powerpoint/2010/main" val="383491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p14="http://schemas.microsoft.com/office/powerpoint/2010/main"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55</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 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extLst>
      <p:ext uri="{BB962C8B-B14F-4D97-AF65-F5344CB8AC3E}">
        <p14:creationId xmlns:p14="http://schemas.microsoft.com/office/powerpoint/2010/main" val="2419590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Undergraduate</a:t>
            </a:r>
            <a:r>
              <a:rPr lang="en-US" baseline="0" dirty="0" smtClean="0"/>
              <a:t> helping to locate nearest bright neighbors.  Which dwarf galaxies are satellites, and which are field galaxies?  What is the relationship between the satellite galaxy and its host?  How has this affected the galaxy’s evolution?</a:t>
            </a:r>
          </a:p>
          <a:p>
            <a:endParaRPr lang="en-US" baseline="0" dirty="0" smtClean="0"/>
          </a:p>
          <a:p>
            <a:r>
              <a:rPr lang="en-US" baseline="0" dirty="0" smtClean="0"/>
              <a:t>Segue into dark matter halo evolution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p14="http://schemas.microsoft.com/office/powerpoint/2010/main"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a:t>
            </a:r>
            <a:r>
              <a:rPr lang="en-US" baseline="0" smtClean="0"/>
              <a:t>50 million </a:t>
            </a:r>
            <a:r>
              <a:rPr lang="en-US" baseline="0" dirty="0" smtClean="0"/>
              <a:t>light years across</a:t>
            </a:r>
          </a:p>
          <a:p>
            <a:endParaRPr lang="en-US" dirty="0" smtClean="0"/>
          </a:p>
          <a:p>
            <a:endParaRPr lang="en-US" dirty="0" smtClean="0"/>
          </a:p>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p14="http://schemas.microsoft.com/office/powerpoint/2010/main" val="193538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6/21/17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6/21/17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6/21/17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6/21/17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6/21/17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6/21/17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6/21/17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6/21/17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6/21/17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6/21/17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6/21/17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6/21/17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6/21/17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6/21/17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4.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9.emf"/></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5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56.emf"/></Relationships>
</file>

<file path=ppt/slides/_rels/slide46.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75.emf"/><Relationship Id="rId6" Type="http://schemas.openxmlformats.org/officeDocument/2006/relationships/image" Target="../media/image76.emf"/><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79.emf"/><Relationship Id="rId6" Type="http://schemas.openxmlformats.org/officeDocument/2006/relationships/image" Target="../media/image80.emf"/><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emf"/><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5" Type="http://schemas.openxmlformats.org/officeDocument/2006/relationships/image" Target="../media/image85.emf"/><Relationship Id="rId6" Type="http://schemas.openxmlformats.org/officeDocument/2006/relationships/image" Target="../media/image86.emf"/><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9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92.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9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94.emf"/><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8.xml.rels><?xml version="1.0" encoding="UTF-8" standalone="yes"?>
<Relationships xmlns="http://schemas.openxmlformats.org/package/2006/relationships"><Relationship Id="rId3" Type="http://schemas.openxmlformats.org/officeDocument/2006/relationships/image" Target="../media/image98.emf"/><Relationship Id="rId4" Type="http://schemas.openxmlformats.org/officeDocument/2006/relationships/image" Target="../media/image99.emf"/><Relationship Id="rId5" Type="http://schemas.openxmlformats.org/officeDocument/2006/relationships/image" Target="../media/image100.emf"/><Relationship Id="rId6" Type="http://schemas.openxmlformats.org/officeDocument/2006/relationships/image" Target="../media/image101.emf"/><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9.x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103.emf"/><Relationship Id="rId5" Type="http://schemas.openxmlformats.org/officeDocument/2006/relationships/image" Target="../media/image104.emf"/><Relationship Id="rId6" Type="http://schemas.openxmlformats.org/officeDocument/2006/relationships/image" Target="../media/image105.emf"/><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68.jpeg"/><Relationship Id="rId5" Type="http://schemas.openxmlformats.org/officeDocument/2006/relationships/image" Target="../media/image70.png"/><Relationship Id="rId6" Type="http://schemas.openxmlformats.org/officeDocument/2006/relationships/image" Target="../media/image69.png"/><Relationship Id="rId1" Type="http://schemas.openxmlformats.org/officeDocument/2006/relationships/slideLayout" Target="../slideLayouts/slideLayout4.xml"/><Relationship Id="rId2" Type="http://schemas.openxmlformats.org/officeDocument/2006/relationships/image" Target="../media/image106.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gif"/></Relationships>
</file>

<file path=ppt/slides/_rels/slide72.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68.jpeg"/><Relationship Id="rId5" Type="http://schemas.openxmlformats.org/officeDocument/2006/relationships/image" Target="../media/image70.png"/><Relationship Id="rId6" Type="http://schemas.openxmlformats.org/officeDocument/2006/relationships/image" Target="../media/image69.png"/><Relationship Id="rId1" Type="http://schemas.openxmlformats.org/officeDocument/2006/relationships/slideLayout" Target="../slideLayouts/slideLayout4.xml"/><Relationship Id="rId2" Type="http://schemas.openxmlformats.org/officeDocument/2006/relationships/image" Target="../media/image106.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education.psu.edu/astro801/content/l3_p6.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a:t>
            </a:r>
            <a:r>
              <a:rPr lang="en-US" dirty="0" smtClean="0"/>
              <a:t>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endParaRPr lang="en-US" dirty="0" smtClean="0"/>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p14="http://schemas.microsoft.com/office/powerpoint/2010/main" val="28273703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Autofit/>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28172"/>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p14="http://schemas.microsoft.com/office/powerpoint/2010/main" val="5088270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3800832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of </a:t>
            </a:r>
            <a:r>
              <a:rPr lang="en-US" sz="2500" dirty="0">
                <a:solidFill>
                  <a:schemeClr val="tx1">
                    <a:lumMod val="65000"/>
                    <a:lumOff val="35000"/>
                  </a:schemeClr>
                </a:solidFill>
                <a:effectLst>
                  <a:outerShdw blurRad="50800" dist="12700" dir="2700000" algn="tl" rotWithShape="0">
                    <a:schemeClr val="bg1">
                      <a:alpha val="40000"/>
                    </a:schemeClr>
                  </a:outerShdw>
                </a:effectLst>
                <a:cs typeface="Symbol" charset="2"/>
              </a:rPr>
              <a:t>~</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[SII] – Density</a:t>
            </a:r>
            <a:endParaRPr lang="en-US" dirty="0"/>
          </a:p>
        </p:txBody>
      </p:sp>
      <p:sp>
        <p:nvSpPr>
          <p:cNvPr id="4" name="Content Placeholder 3"/>
          <p:cNvSpPr>
            <a:spLocks noGrp="1"/>
          </p:cNvSpPr>
          <p:nvPr>
            <p:ph sz="half" idx="2"/>
          </p:nvPr>
        </p:nvSpPr>
        <p:spPr/>
        <p:txBody>
          <a:bodyPr>
            <a:normAutofit/>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a14="http://schemas.microsoft.com/office/drawing/2010/main"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6" y="594360"/>
            <a:ext cx="7950522" cy="829416"/>
          </a:xfrm>
        </p:spPr>
        <p:txBody>
          <a:bodyPr>
            <a:noAutofit/>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384586" y="1813560"/>
            <a:ext cx="8425306" cy="5129425"/>
          </a:xfrm>
        </p:spPr>
        <p:txBody>
          <a:bodyPr/>
          <a:lstStyle/>
          <a:p>
            <a:r>
              <a:rPr lang="en-US" dirty="0" smtClean="0"/>
              <a:t>[OIII] is temperature-sensitive</a:t>
            </a:r>
          </a:p>
          <a:p>
            <a:r>
              <a:rPr lang="en-US"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(2016)</a:t>
            </a:r>
            <a:endParaRPr lang="en-US" sz="1100" i="1" dirty="0"/>
          </a:p>
        </p:txBody>
      </p:sp>
      <p:pic>
        <p:nvPicPr>
          <p:cNvPr id="8" name="Picture 7"/>
          <p:cNvPicPr>
            <a:picLocks noChangeAspect="1"/>
          </p:cNvPicPr>
          <p:nvPr/>
        </p:nvPicPr>
        <p:blipFill>
          <a:blip r:embed="rId4"/>
          <a:stretch>
            <a:fillRect/>
          </a:stretch>
        </p:blipFill>
        <p:spPr>
          <a:xfrm>
            <a:off x="3602293" y="3478820"/>
            <a:ext cx="443753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3602293" y="7136420"/>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
        <p:nvSpPr>
          <p:cNvPr id="10" name="Oval 9"/>
          <p:cNvSpPr/>
          <p:nvPr/>
        </p:nvSpPr>
        <p:spPr>
          <a:xfrm>
            <a:off x="4362450" y="6143625"/>
            <a:ext cx="104775" cy="51435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743450" y="3952875"/>
            <a:ext cx="247650" cy="2705100"/>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948561" y="583584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p:txBody>
          <a:bodyPr>
            <a:normAutofit/>
          </a:bodyPr>
          <a:lstStyle/>
          <a:p>
            <a:r>
              <a:rPr lang="en-US" dirty="0" smtClean="0"/>
              <a:t>Metallicity often described in terms of the oxygen abundance O/H</a:t>
            </a:r>
          </a:p>
          <a:p>
            <a:r>
              <a:rPr lang="en-US" dirty="0" smtClean="0"/>
              <a:t>[OIII] is temperature-sensitive</a:t>
            </a:r>
          </a:p>
          <a:p>
            <a:r>
              <a:rPr lang="en-US" dirty="0" smtClean="0"/>
              <a:t>[SII] is sensitive to the electron number density</a:t>
            </a:r>
          </a:p>
          <a:p>
            <a:r>
              <a:rPr lang="en-US" dirty="0" smtClean="0"/>
              <a:t>Possible to calculate the number ratios for all heavy elements with respect to H once the electron temperature and density of the interstellar gas are measured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a14="http://schemas.microsoft.com/office/drawing/2010/main">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a14="http://schemas.microsoft.com/office/drawing/2010/main"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a14="http://schemas.microsoft.com/office/drawing/2010/main" val="0"/>
              </a:ext>
            </a:extLst>
          </a:blip>
          <a:srcRect l="33670" r="33671"/>
          <a:stretch/>
        </p:blipFill>
        <p:spPr>
          <a:xfrm>
            <a:off x="3305384" y="5225638"/>
            <a:ext cx="1973153" cy="911962"/>
          </a:xfrm>
          <a:prstGeom prst="rect">
            <a:avLst/>
          </a:prstGeom>
        </p:spPr>
      </p:pic>
    </p:spTree>
    <p:extLst>
      <p:ext uri="{BB962C8B-B14F-4D97-AF65-F5344CB8AC3E}">
        <p14:creationId xmlns:p14="http://schemas.microsoft.com/office/powerpoint/2010/main" val="365278125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p>
          <a:p>
            <a:endParaRPr lang="en-US" dirty="0"/>
          </a:p>
          <a:p>
            <a:r>
              <a:rPr lang="en-US" dirty="0" smtClean="0"/>
              <a:t>Submitted April 2016</a:t>
            </a:r>
          </a:p>
          <a:p>
            <a:r>
              <a:rPr lang="en-US" dirty="0" smtClean="0"/>
              <a:t>Need to update to reflect referee report and resubmit (June 2016)</a:t>
            </a:r>
          </a:p>
          <a:p>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a:t>
            </a:r>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a:t>
            </a:r>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Autofit/>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p14="http://schemas.microsoft.com/office/powerpoint/2010/main" val="1490545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a14="http://schemas.microsoft.com/office/drawing/2010/main"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FR_1sig_I06_dwarf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754" y="1172891"/>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sSFR_1sig_I06_dwarf_SF_t3.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42" y="3245531"/>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a:t>
            </a:r>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_1sig_I06_dwarf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6" y="163644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ur_1sig_I06_dwarf_SF_t3.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849" y="3322658"/>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a:t>
            </a:r>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p>
          <a:p>
            <a:endParaRPr lang="en-US" dirty="0"/>
          </a:p>
          <a:p>
            <a:r>
              <a:rPr lang="en-US" dirty="0" smtClean="0"/>
              <a:t>Revise for submission in July 2016</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pic>
        <p:nvPicPr>
          <p:cNvPr id="4" name="Picture 3" descr="1sig_I06_dwarf_0-20_SF_t3_logNpOp_logNO_fi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61" y="1905531"/>
            <a:ext cx="608371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Tree>
    <p:extLst>
      <p:ext uri="{BB962C8B-B14F-4D97-AF65-F5344CB8AC3E}">
        <p14:creationId xmlns:p14="http://schemas.microsoft.com/office/powerpoint/2010/main" val="926451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5099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6937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p14="http://schemas.microsoft.com/office/powerpoint/2010/main" val="21192714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pic>
        <p:nvPicPr>
          <p:cNvPr id="6" name="Picture 5" descr="MZ_1sig_I06relations_dwarf_SF_t3_dust_NSA_pyth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320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a14="http://schemas.microsoft.com/office/drawing/2010/main" val="0"/>
              </a:ext>
            </a:extLst>
          </a:blip>
          <a:srcRect r="2941"/>
          <a:stretch/>
        </p:blipFill>
        <p:spPr>
          <a:xfrm>
            <a:off x="3423046"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4277992"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p14="http://schemas.microsoft.com/office/powerpoint/2010/main"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41593155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
        <p:nvSpPr>
          <p:cNvPr id="15" name="TextBox 14"/>
          <p:cNvSpPr txBox="1"/>
          <p:nvPr/>
        </p:nvSpPr>
        <p:spPr>
          <a:xfrm>
            <a:off x="378599" y="400616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6" name="TextBox 15"/>
          <p:cNvSpPr txBox="1"/>
          <p:nvPr/>
        </p:nvSpPr>
        <p:spPr>
          <a:xfrm>
            <a:off x="4680949" y="4006162"/>
            <a:ext cx="3353722"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7" name="TextBox 16"/>
          <p:cNvSpPr txBox="1"/>
          <p:nvPr/>
        </p:nvSpPr>
        <p:spPr>
          <a:xfrm>
            <a:off x="384585" y="7279408"/>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8" name="TextBox 17"/>
          <p:cNvSpPr txBox="1"/>
          <p:nvPr/>
        </p:nvSpPr>
        <p:spPr>
          <a:xfrm>
            <a:off x="4680949" y="7271362"/>
            <a:ext cx="3353722"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val="942147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384585" y="4034323"/>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3" name="TextBox 12"/>
          <p:cNvSpPr txBox="1"/>
          <p:nvPr/>
        </p:nvSpPr>
        <p:spPr>
          <a:xfrm>
            <a:off x="4680949" y="401796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4" name="TextBox 13"/>
          <p:cNvSpPr txBox="1"/>
          <p:nvPr/>
        </p:nvSpPr>
        <p:spPr>
          <a:xfrm>
            <a:off x="384585" y="7279218"/>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5" name="TextBox 14"/>
          <p:cNvSpPr txBox="1"/>
          <p:nvPr/>
        </p:nvSpPr>
        <p:spPr>
          <a:xfrm>
            <a:off x="4680949" y="7279218"/>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a:t>
            </a:r>
            <a:r>
              <a:rPr lang="en-US" sz="1100" i="1" dirty="0" smtClean="0"/>
              <a:t>(2017)</a:t>
            </a:r>
            <a:endParaRPr lang="en-US" sz="1100" i="1" dirty="0"/>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501360" y="7457979"/>
            <a:ext cx="3628849"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12813" y="4342261"/>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15" name="TextBox 14"/>
          <p:cNvSpPr txBox="1"/>
          <p:nvPr/>
        </p:nvSpPr>
        <p:spPr>
          <a:xfrm>
            <a:off x="4010651" y="6097225"/>
            <a:ext cx="684438"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6052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3" name="Arc 22"/>
          <p:cNvSpPr/>
          <p:nvPr/>
        </p:nvSpPr>
        <p:spPr>
          <a:xfrm rot="19160620" flipH="1">
            <a:off x="3907602" y="3093404"/>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4" name="Arc 23"/>
          <p:cNvSpPr/>
          <p:nvPr/>
        </p:nvSpPr>
        <p:spPr>
          <a:xfrm rot="539193" flipV="1">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5398114" y="3974628"/>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4443537" y="2969814"/>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Tree>
    <p:extLst>
      <p:ext uri="{BB962C8B-B14F-4D97-AF65-F5344CB8AC3E}">
        <p14:creationId xmlns:p14="http://schemas.microsoft.com/office/powerpoint/2010/main" val="343779166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p14="http://schemas.microsoft.com/office/powerpoint/2010/main" val="92306293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relations_dust_CDF.eps"/>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310811" y="3289157"/>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2975"/>
          <a:stretch/>
        </p:blipFill>
        <p:spPr>
          <a:xfrm>
            <a:off x="378599" y="1769081"/>
            <a:ext cx="537046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4" y="119353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1"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4"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
        <p:nvSpPr>
          <p:cNvPr id="15" name="TextBox 14"/>
          <p:cNvSpPr txBox="1"/>
          <p:nvPr/>
        </p:nvSpPr>
        <p:spPr>
          <a:xfrm>
            <a:off x="384585"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6" name="TextBox 15"/>
          <p:cNvSpPr txBox="1"/>
          <p:nvPr/>
        </p:nvSpPr>
        <p:spPr>
          <a:xfrm>
            <a:off x="4680949"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7" name="TextBox 16"/>
          <p:cNvSpPr txBox="1"/>
          <p:nvPr/>
        </p:nvSpPr>
        <p:spPr>
          <a:xfrm>
            <a:off x="384585"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8" name="TextBox 17"/>
          <p:cNvSpPr txBox="1"/>
          <p:nvPr/>
        </p:nvSpPr>
        <p:spPr>
          <a:xfrm>
            <a:off x="4680949"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val="2015831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5" y="119353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1"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5" name="TextBox 14"/>
          <p:cNvSpPr txBox="1"/>
          <p:nvPr/>
        </p:nvSpPr>
        <p:spPr>
          <a:xfrm>
            <a:off x="384585"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6" name="TextBox 15"/>
          <p:cNvSpPr txBox="1"/>
          <p:nvPr/>
        </p:nvSpPr>
        <p:spPr>
          <a:xfrm>
            <a:off x="4680949" y="4010389"/>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7" name="TextBox 16"/>
          <p:cNvSpPr txBox="1"/>
          <p:nvPr/>
        </p:nvSpPr>
        <p:spPr>
          <a:xfrm>
            <a:off x="384585" y="729653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8" name="TextBox 17"/>
          <p:cNvSpPr txBox="1"/>
          <p:nvPr/>
        </p:nvSpPr>
        <p:spPr>
          <a:xfrm>
            <a:off x="4680949" y="727940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p14="http://schemas.microsoft.com/office/powerpoint/2010/main" val="2689086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sig_dwarf_SF_t3_logNOrelations_dust_CDF.eps"/>
          <p:cNvPicPr>
            <a:picLocks noChangeAspect="1"/>
          </p:cNvPicPr>
          <p:nvPr/>
        </p:nvPicPr>
        <p:blipFill rotWithShape="1">
          <a:blip r:embed="rId3">
            <a:extLst>
              <a:ext uri="{28A0092B-C50C-407E-A947-70E740481C1C}">
                <a14:useLocalDpi xmlns:a14="http://schemas.microsoft.com/office/drawing/2010/main" val="0"/>
              </a:ext>
            </a:extLst>
          </a:blip>
          <a:srcRect r="2941"/>
          <a:stretch/>
        </p:blipFill>
        <p:spPr>
          <a:xfrm>
            <a:off x="3446480"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2941"/>
          <a:stretch/>
        </p:blipFill>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4827046"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p14="http://schemas.microsoft.com/office/powerpoint/2010/main" val="26191562"/>
              </p:ext>
            </p:extLst>
          </p:nvPr>
        </p:nvGraphicFramePr>
        <p:xfrm>
          <a:off x="5367699"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
        <p:nvSpPr>
          <p:cNvPr id="9" name="TextBox 8"/>
          <p:cNvSpPr txBox="1"/>
          <p:nvPr/>
        </p:nvSpPr>
        <p:spPr>
          <a:xfrm>
            <a:off x="1791148" y="2181164"/>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41221962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600" y="1218067"/>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7" y="449131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600" y="449131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
        <p:nvSpPr>
          <p:cNvPr id="15" name="TextBox 14"/>
          <p:cNvSpPr txBox="1"/>
          <p:nvPr/>
        </p:nvSpPr>
        <p:spPr>
          <a:xfrm>
            <a:off x="384585" y="401815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6" name="TextBox 15"/>
          <p:cNvSpPr txBox="1"/>
          <p:nvPr/>
        </p:nvSpPr>
        <p:spPr>
          <a:xfrm>
            <a:off x="4680949" y="401815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7" name="TextBox 16"/>
          <p:cNvSpPr txBox="1"/>
          <p:nvPr/>
        </p:nvSpPr>
        <p:spPr>
          <a:xfrm>
            <a:off x="384585" y="727940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8" name="TextBox 17"/>
          <p:cNvSpPr txBox="1"/>
          <p:nvPr/>
        </p:nvSpPr>
        <p:spPr>
          <a:xfrm>
            <a:off x="4680949" y="7271483"/>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val="2032255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1sig_19-20_SF_t3_logNO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84586" y="1427355"/>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384585" y="401815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3" name="TextBox 12"/>
          <p:cNvSpPr txBox="1"/>
          <p:nvPr/>
        </p:nvSpPr>
        <p:spPr>
          <a:xfrm>
            <a:off x="4680949" y="401815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4" name="TextBox 13"/>
          <p:cNvSpPr txBox="1"/>
          <p:nvPr/>
        </p:nvSpPr>
        <p:spPr>
          <a:xfrm>
            <a:off x="384585" y="727940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5" name="TextBox 14"/>
          <p:cNvSpPr txBox="1"/>
          <p:nvPr/>
        </p:nvSpPr>
        <p:spPr>
          <a:xfrm>
            <a:off x="4680949" y="727940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p14="http://schemas.microsoft.com/office/powerpoint/2010/main" val="25375768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p14="http://schemas.microsoft.com/office/powerpoint/2010/main" val="6033045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781161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2232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a14="http://schemas.microsoft.com/office/drawing/2010/main"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val="34846711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t>
            </a:r>
            <a:r>
              <a:rPr lang="en-US" dirty="0" smtClean="0"/>
              <a:t>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p14="http://schemas.microsoft.com/office/powerpoint/2010/main" val="3056429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a:t>
            </a:r>
            <a:r>
              <a:rPr lang="en-US" dirty="0" smtClean="0"/>
              <a:t>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“Small-scale environmental dependence of gas-phase abundances in dwarf galaxies”</a:t>
            </a:r>
          </a:p>
          <a:p>
            <a:endParaRPr lang="en-US" dirty="0" smtClean="0"/>
          </a:p>
          <a:p>
            <a:r>
              <a:rPr lang="en-US" dirty="0" smtClean="0"/>
              <a:t>For </a:t>
            </a:r>
            <a:r>
              <a:rPr lang="en-US" dirty="0" smtClean="0"/>
              <a:t>dwarf galaxies, does their nearest bright neighbor have more influence on their formation and evolution than the large-scale environment in which they live?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bright neighbor</a:t>
            </a:r>
            <a:endParaRPr lang="en-US" dirty="0"/>
          </a:p>
        </p:txBody>
      </p:sp>
      <p:sp>
        <p:nvSpPr>
          <p:cNvPr id="4" name="Text Placeholder 3"/>
          <p:cNvSpPr>
            <a:spLocks noGrp="1"/>
          </p:cNvSpPr>
          <p:nvPr>
            <p:ph type="body" sz="half" idx="2"/>
          </p:nvPr>
        </p:nvSpPr>
        <p:spPr/>
        <p:txBody>
          <a:bodyPr/>
          <a:lstStyle/>
          <a:p>
            <a:r>
              <a:rPr lang="en-US" dirty="0" smtClean="0"/>
              <a:t>Might there be a relationship in metallicity between a dwarf galaxy and its nearest bright neighbor?</a:t>
            </a:r>
            <a:endParaRPr lang="en-US" dirty="0"/>
          </a:p>
        </p:txBody>
      </p:sp>
      <p:pic>
        <p:nvPicPr>
          <p:cNvPr id="5" name="Picture 4" descr="magplus1.png"/>
          <p:cNvPicPr>
            <a:picLocks noChangeAspect="1"/>
          </p:cNvPicPr>
          <p:nvPr/>
        </p:nvPicPr>
        <p:blipFill>
          <a:blip r:embed="rId3"/>
          <a:stretch>
            <a:fillRect/>
          </a:stretch>
        </p:blipFill>
        <p:spPr>
          <a:xfrm>
            <a:off x="973386" y="2203873"/>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t>
            </a:r>
            <a:r>
              <a:rPr lang="en-US" dirty="0" smtClean="0"/>
              <a:t>abundances are much higher than expected in AGN, while the oxygen abundances are normal.  Why is this?</a:t>
            </a:r>
            <a:endParaRPr lang="en-US" dirty="0"/>
          </a:p>
        </p:txBody>
      </p:sp>
    </p:spTree>
    <p:extLst>
      <p:ext uri="{BB962C8B-B14F-4D97-AF65-F5344CB8AC3E}">
        <p14:creationId xmlns:p14="http://schemas.microsoft.com/office/powerpoint/2010/main" val="114917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254992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3335666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1025196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Tree>
    <p:extLst>
      <p:ext uri="{BB962C8B-B14F-4D97-AF65-F5344CB8AC3E}">
        <p14:creationId xmlns:p14="http://schemas.microsoft.com/office/powerpoint/2010/main" val="137617649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4806098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a:t>
            </a:r>
            <a:r>
              <a:rPr lang="en-US" sz="1600" dirty="0" smtClean="0">
                <a:solidFill>
                  <a:schemeClr val="tx1">
                    <a:lumMod val="75000"/>
                    <a:lumOff val="25000"/>
                  </a:schemeClr>
                </a:solidFill>
              </a:rPr>
              <a:t>. &amp; Cen, R.  2017, submitted to </a:t>
            </a:r>
            <a:r>
              <a:rPr lang="en-US" sz="1600" i="1" dirty="0" err="1" smtClean="0">
                <a:solidFill>
                  <a:schemeClr val="tx1">
                    <a:lumMod val="75000"/>
                    <a:lumOff val="25000"/>
                  </a:schemeClr>
                </a:solidFill>
              </a:rPr>
              <a:t>ApJ</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4422426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42</a:t>
            </a:r>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Autofit/>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248681584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5754</TotalTime>
  <Words>7489</Words>
  <Application>Microsoft Macintosh PowerPoint</Application>
  <PresentationFormat>Custom</PresentationFormat>
  <Paragraphs>709</Paragraphs>
  <Slides>73</Slides>
  <Notes>61</Notes>
  <HiddenSlides>37</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Oxygen abundance</vt:lpstr>
      <vt:lpstr>Accounting for ions of O &amp; N</vt:lpstr>
      <vt:lpstr>Galaxy selection criteria</vt:lpstr>
      <vt:lpstr>O/H abundance</vt:lpstr>
      <vt:lpstr>Metallicity dependence on large-scale environment</vt:lpstr>
      <vt:lpstr>Metallicity dependence on large-scale environment</vt:lpstr>
      <vt:lpstr>Comparison to previously published values</vt:lpstr>
      <vt:lpstr>pyNeb comparison</vt:lpstr>
      <vt:lpstr>MPA-JHU v. SDSS DR12 pipeline data</vt:lpstr>
      <vt:lpstr>Mass-metallicity relation</vt:lpstr>
      <vt:lpstr>Total (specific) star formation rate</vt:lpstr>
      <vt:lpstr>Color - metallicity relation</vt:lpstr>
      <vt:lpstr>N/O abundance</vt:lpstr>
      <vt:lpstr>Nitrogen abundance dependence on large-scale environment</vt:lpstr>
      <vt:lpstr>N+/O+ v. N/O</vt:lpstr>
      <vt:lpstr>N/O dependence on large-scale environment</vt:lpstr>
      <vt:lpstr>O+ abundance approximation</vt:lpstr>
      <vt:lpstr>How is O++/H related to O/H?</vt:lpstr>
      <vt:lpstr>PowerPoint Presentation</vt:lpstr>
      <vt:lpstr>Dwarf sample increase</vt:lpstr>
      <vt:lpstr>Sample dwarf galaxy</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Mass – log(N/O) relationship</vt:lpstr>
      <vt:lpstr>Nitrogen synthesis</vt:lpstr>
      <vt:lpstr>O/H – N/O relationship</vt:lpstr>
      <vt:lpstr>Chemical abundances of SHELS galaxies</vt:lpstr>
      <vt:lpstr>Small-scale environment</vt:lpstr>
      <vt:lpstr>Nearest bright neighbor</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 Douglass</cp:lastModifiedBy>
  <cp:revision>1060</cp:revision>
  <cp:lastPrinted>2016-12-20T00:01:47Z</cp:lastPrinted>
  <dcterms:created xsi:type="dcterms:W3CDTF">2016-12-15T19:29:01Z</dcterms:created>
  <dcterms:modified xsi:type="dcterms:W3CDTF">2017-06-21T22:44:49Z</dcterms:modified>
</cp:coreProperties>
</file>